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80" r:id="rId18"/>
    <p:sldId id="278" r:id="rId19"/>
    <p:sldId id="279" r:id="rId20"/>
    <p:sldId id="283" r:id="rId21"/>
    <p:sldId id="281" r:id="rId22"/>
    <p:sldId id="282" r:id="rId23"/>
    <p:sldId id="260" r:id="rId24"/>
    <p:sldId id="262" r:id="rId25"/>
    <p:sldId id="284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9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006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Oberon/NLA-project-small-matrix" TargetMode="External"/><Relationship Id="rId7" Type="http://schemas.openxmlformats.org/officeDocument/2006/relationships/hyperlink" Target="https://toomanydigits.onlin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cipy/scipy/blob/main/scipy/linalg/_matfuncs.py" TargetMode="External"/><Relationship Id="rId5" Type="http://schemas.openxmlformats.org/officeDocument/2006/relationships/hyperlink" Target="https://github.com/numpy/numpy/blob/v2.1.0/numpy/linalg/_linalg.py" TargetMode="External"/><Relationship Id="rId4" Type="http://schemas.openxmlformats.org/officeDocument/2006/relationships/hyperlink" Target="https://bivector.net/lib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68377"/>
            <a:ext cx="8520600" cy="154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dirty="0"/>
              <a:t>Вычисление функций от матриц размеров </a:t>
            </a:r>
            <a:r>
              <a:rPr lang="en-US" dirty="0"/>
              <a:t>n = 2 </a:t>
            </a:r>
            <a:r>
              <a:rPr lang="ru-RU" dirty="0"/>
              <a:t>и 3.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430049"/>
            <a:ext cx="8520600" cy="224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b="1" dirty="0">
                <a:solidFill>
                  <a:srgbClr val="000000"/>
                </a:solidFill>
              </a:rPr>
              <a:t>Повелители Матрицы.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ru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rgbClr val="000000"/>
                </a:solidFill>
              </a:rPr>
              <a:t>Воронцов Игорь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rgbClr val="000000"/>
                </a:solidFill>
              </a:rPr>
              <a:t>Поршин Игорь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rgbClr val="000000"/>
                </a:solidFill>
              </a:rPr>
              <a:t>Савченко Ольга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EE91F-526C-4F69-AECE-9825E771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0559"/>
            <a:ext cx="8520600" cy="394219"/>
          </a:xfrm>
        </p:spPr>
        <p:txBody>
          <a:bodyPr/>
          <a:lstStyle/>
          <a:p>
            <a:pPr algn="ctr"/>
            <a:r>
              <a:rPr lang="ru-RU" sz="1600" b="1" dirty="0"/>
              <a:t>Встроенный матричный логарифм удалось обогнать более чем в 50 раз</a:t>
            </a:r>
            <a:r>
              <a:rPr lang="en-US" sz="1600" b="1" dirty="0"/>
              <a:t>!</a:t>
            </a:r>
            <a:endParaRPr lang="ru-RU" sz="16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685E98-56D1-4D74-9400-CA0432AC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3" y="607512"/>
            <a:ext cx="7766801" cy="42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6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5F214-64DD-4218-A307-CBA209F9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21" y="199195"/>
            <a:ext cx="9187841" cy="558630"/>
          </a:xfrm>
        </p:spPr>
        <p:txBody>
          <a:bodyPr/>
          <a:lstStyle/>
          <a:p>
            <a:r>
              <a:rPr lang="ru-RU" sz="1400" dirty="0"/>
              <a:t>При этом точность аналитического расчета матричного логарифма на уровне машинной независимо от вида матрицы. Библиотечный алгоритм на некоторых матрицах дает точность хуже до 10-15 раз в зависимости от матрицы. Лучшую точность встроенный не смог продемонстрировать ни на одной матрице!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D35B7A-DF4E-434C-936E-C96067A2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59" y="1022245"/>
            <a:ext cx="7857080" cy="39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C84D5-6589-489E-8F05-B2B13B3A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0558"/>
            <a:ext cx="8520600" cy="572700"/>
          </a:xfrm>
        </p:spPr>
        <p:txBody>
          <a:bodyPr/>
          <a:lstStyle/>
          <a:p>
            <a:r>
              <a:rPr lang="ru-RU" sz="1600" dirty="0"/>
              <a:t>Аналитический метод вычисления степени матрицы напрямую немного эффективнее, чем метод, основанный на взятии экспоненты от логарифма.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3DF49F-3F0C-4F92-A6F9-BD9BDB73D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2"/>
          <a:stretch/>
        </p:blipFill>
        <p:spPr>
          <a:xfrm>
            <a:off x="687430" y="755893"/>
            <a:ext cx="7769140" cy="428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E540A-B1CA-4A6A-9C69-B8604F99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3189"/>
            <a:ext cx="8520600" cy="572700"/>
          </a:xfrm>
        </p:spPr>
        <p:txBody>
          <a:bodyPr/>
          <a:lstStyle/>
          <a:p>
            <a:r>
              <a:rPr lang="ru-RU" sz="1400" b="1" dirty="0"/>
              <a:t>Аналитический метод расчета квадратного корня оказался самым эффективным, однако не сильно превзошел аналитический метод возведения в степень с показателем 0.5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4271FD-3573-4962-AEA1-C75D65C7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66" y="735889"/>
            <a:ext cx="6953267" cy="42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7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7922D-5AF1-459B-A72A-E8F5AB86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81" y="170668"/>
            <a:ext cx="8520600" cy="572700"/>
          </a:xfrm>
        </p:spPr>
        <p:txBody>
          <a:bodyPr/>
          <a:lstStyle/>
          <a:p>
            <a:r>
              <a:rPr lang="ru-RU" sz="1400" b="1" dirty="0"/>
              <a:t>Были сделаны попытки превзойти алгоритм бинарного возведения в натуральную степень, который также реализован в библиотеке </a:t>
            </a:r>
            <a:r>
              <a:rPr lang="en-US" sz="1400" b="1" dirty="0"/>
              <a:t>numpy</a:t>
            </a:r>
            <a:r>
              <a:rPr lang="ru-RU" sz="1400" b="1" dirty="0"/>
              <a:t>,</a:t>
            </a:r>
            <a:r>
              <a:rPr lang="en-US" sz="1400" b="1" dirty="0"/>
              <a:t> </a:t>
            </a:r>
            <a:r>
              <a:rPr lang="ru-RU" sz="1400" b="1" dirty="0"/>
              <a:t>для матриц 3 на 3 разными методами. Этот алгоритм всё равно оказался лучше прочих методов, как и было в матрицах 2 на 2.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D5E664-9C27-466A-BEBB-B3E20D597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8" b="2632"/>
          <a:stretch/>
        </p:blipFill>
        <p:spPr>
          <a:xfrm>
            <a:off x="662858" y="964502"/>
            <a:ext cx="7655446" cy="41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1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97907F-3196-44EE-A674-470986BA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0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C8AA81-B8A7-4965-848B-C47B6458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2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41688" y="613925"/>
            <a:ext cx="82665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Кососимметрическая матрица A размера 3x3 имеет вид: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027499" y="933998"/>
            <a:ext cx="2958600" cy="1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387" y="963425"/>
            <a:ext cx="1449225" cy="9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56200" y="1659450"/>
            <a:ext cx="63810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где a, b, c - вещественные числа. Матричная экспонента матрицы A: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263" y="3132475"/>
            <a:ext cx="1949375" cy="3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56200" y="3671746"/>
            <a:ext cx="67050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Тогда матричную экспоненту можно найти по формуле Родригеса: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699" y="4186250"/>
            <a:ext cx="2785525" cy="5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79486" y="183751"/>
            <a:ext cx="8599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Формула Родригеса: Матричная экспонента для кососимметрических матриц 3x3</a:t>
            </a:r>
            <a:endParaRPr dirty="0">
              <a:solidFill>
                <a:srgbClr val="1F1F1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56200" y="2708800"/>
            <a:ext cx="25959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Положим: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4343" y="2069025"/>
            <a:ext cx="1568175" cy="6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6B554E-2BDA-4281-9E4B-0511CF16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837"/>
            <a:ext cx="9144000" cy="48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7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9789C7-264A-4D9E-9935-B3D7E277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9" y="250520"/>
            <a:ext cx="8393441" cy="43715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28377"/>
            <a:ext cx="8520600" cy="3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dirty="0"/>
              <a:t>Введение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619657"/>
            <a:ext cx="8520600" cy="302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600" dirty="0">
                <a:solidFill>
                  <a:srgbClr val="000000"/>
                </a:solidFill>
              </a:rPr>
              <a:t>В проекте сравнивается эффективность (скорость и точность) различных алгоритмов вычисления аналитических функций от маленьких матриц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600" dirty="0">
                <a:solidFill>
                  <a:srgbClr val="000000"/>
                </a:solidFill>
              </a:rPr>
              <a:t>Хотим определить, какие алгоритмы самые эффективные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600" b="1" dirty="0">
                <a:solidFill>
                  <a:srgbClr val="000000"/>
                </a:solidFill>
              </a:rPr>
              <a:t>Гипотеза</a:t>
            </a:r>
            <a:r>
              <a:rPr lang="en-US" sz="1600" b="1" dirty="0">
                <a:solidFill>
                  <a:srgbClr val="000000"/>
                </a:solidFill>
              </a:rPr>
              <a:t>: </a:t>
            </a:r>
            <a:r>
              <a:rPr lang="ru-RU" sz="1600" dirty="0">
                <a:solidFill>
                  <a:srgbClr val="000000"/>
                </a:solidFill>
              </a:rPr>
              <a:t>встроенные реализации матричных функций, которые обычно используют, одинаково работают для матриц разных размеров. Оптимизации под маленькие матрицы не сделано, поэтому эти алгоритмы можно улучшить. 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600" dirty="0">
                <a:solidFill>
                  <a:srgbClr val="000000"/>
                </a:solidFill>
              </a:rPr>
              <a:t>Матрицы маленького размера играют огромную роль в практических приложениях: программирование графики, видео, управление роботами и дронами, создание обучающих данных для систем огневого поражения БПЛА, решение систем дифференциальных уравнений, и так далее. Но обычно даже специализированные библиотеки используют те же методы, что и </a:t>
            </a:r>
            <a:r>
              <a:rPr lang="en-US" sz="1600" dirty="0">
                <a:solidFill>
                  <a:srgbClr val="000000"/>
                </a:solidFill>
              </a:rPr>
              <a:t>scipy.</a:t>
            </a:r>
            <a:endParaRPr lang="ru-RU" sz="16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600" dirty="0">
                <a:solidFill>
                  <a:srgbClr val="000000"/>
                </a:solidFill>
              </a:rPr>
              <a:t>Качество работы алгоритмов проверяем по максимально достижимой точности и по скорости работы при достижении одинаковой точности. В случае, если метод не может достичь точности встроенного алгоритма, сравниваем скорость работы при максимальной точности вычислений, которую он может дать. 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 dirty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4B8EBA-849A-48DE-98F8-91179FA9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59" y="160749"/>
            <a:ext cx="6916281" cy="48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1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7D59CE-1C07-4786-8E20-A3162CEF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40"/>
            <a:ext cx="8943313" cy="47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8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DE22B-88F8-41DD-90DB-1DFC129F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64" y="297714"/>
            <a:ext cx="8336071" cy="43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5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-60888"/>
            <a:ext cx="8520600" cy="3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2000" dirty="0"/>
              <a:t>Выводы</a:t>
            </a:r>
            <a:endParaRPr sz="2000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61803" y="350729"/>
            <a:ext cx="8594305" cy="453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200" dirty="0">
                <a:solidFill>
                  <a:schemeClr val="tx1"/>
                </a:solidFill>
              </a:rPr>
              <a:t>Мы сумели превзойти библиотечные реализации матричных функций от маленьких матриц.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200" dirty="0">
                <a:solidFill>
                  <a:schemeClr val="tx1"/>
                </a:solidFill>
              </a:rPr>
              <a:t>Было проведено множество сравнений методов и проверены гипотезы.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 sz="1200" b="1" dirty="0">
                <a:solidFill>
                  <a:schemeClr val="tx1"/>
                </a:solidFill>
              </a:rPr>
              <a:t>Удалось</a:t>
            </a:r>
            <a:endParaRPr sz="1200" b="1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Font typeface="Arial"/>
              <a:buChar char="-"/>
            </a:pPr>
            <a:r>
              <a:rPr lang="ru-RU" sz="1200" dirty="0">
                <a:solidFill>
                  <a:schemeClr val="tx1"/>
                </a:solidFill>
              </a:rPr>
              <a:t>Ускорить вычисление дробной отрицательной степени матрицы в несколько сотен раз по сравнению с библиотечной реализацией. Для дробной положительной – в десятки раз. Встроенный метод </a:t>
            </a:r>
            <a:r>
              <a:rPr lang="en-US" sz="1200" dirty="0" err="1">
                <a:solidFill>
                  <a:schemeClr val="tx1"/>
                </a:solidFill>
              </a:rPr>
              <a:t>sqrtm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ru-RU" sz="1200" dirty="0">
                <a:solidFill>
                  <a:schemeClr val="tx1"/>
                </a:solidFill>
              </a:rPr>
              <a:t>в </a:t>
            </a:r>
            <a:r>
              <a:rPr lang="en-US" sz="1200" dirty="0">
                <a:solidFill>
                  <a:schemeClr val="tx1"/>
                </a:solidFill>
              </a:rPr>
              <a:t>scipy </a:t>
            </a:r>
            <a:r>
              <a:rPr lang="ru-RU" sz="1200" dirty="0">
                <a:solidFill>
                  <a:schemeClr val="tx1"/>
                </a:solidFill>
              </a:rPr>
              <a:t>для вычисления квадратного корня удалось обогнать приблизительно в 7 раз при той же точности.</a:t>
            </a:r>
          </a:p>
          <a:p>
            <a:pPr>
              <a:buClr>
                <a:srgbClr val="000000"/>
              </a:buClr>
              <a:buFont typeface="Arial"/>
              <a:buChar char="-"/>
            </a:pPr>
            <a:r>
              <a:rPr lang="ru-RU" sz="1200" dirty="0">
                <a:solidFill>
                  <a:schemeClr val="tx1"/>
                </a:solidFill>
              </a:rPr>
              <a:t>Был рассмотрен как перспективный метод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ru-RU" sz="1200" dirty="0">
                <a:solidFill>
                  <a:schemeClr val="tx1"/>
                </a:solidFill>
              </a:rPr>
              <a:t>алгоритм вычисления экспоненты через предел. Для ряда приложений, в которых используют аппроксимации Паде не выше 8-го порядка, он актуален.</a:t>
            </a:r>
          </a:p>
          <a:p>
            <a:pPr>
              <a:buClr>
                <a:srgbClr val="000000"/>
              </a:buClr>
              <a:buFont typeface="Arial"/>
              <a:buChar char="-"/>
            </a:pPr>
            <a:r>
              <a:rPr lang="ru-RU" sz="1200" dirty="0">
                <a:solidFill>
                  <a:schemeClr val="tx1"/>
                </a:solidFill>
              </a:rPr>
              <a:t>Было показано превосходство аналитических методов во всех случаях, кроме возведения матриц в целую степень (для них лучше всего работает стандартный алгоритм).</a:t>
            </a:r>
          </a:p>
          <a:p>
            <a:pPr>
              <a:buClr>
                <a:srgbClr val="000000"/>
              </a:buClr>
              <a:buFont typeface="Arial"/>
              <a:buChar char="-"/>
            </a:pPr>
            <a:r>
              <a:rPr lang="ru-RU" sz="1200" dirty="0">
                <a:solidFill>
                  <a:schemeClr val="tx1"/>
                </a:solidFill>
              </a:rPr>
              <a:t>Показано, что для маленьких матриц ряд Тейлора быстрее работает при той же точности, чем аппроксимация Паде. С ростом размера матриц аппроксимации Паде начинают обгонять ряд Тейлора. </a:t>
            </a:r>
          </a:p>
          <a:p>
            <a:pPr>
              <a:buClr>
                <a:srgbClr val="000000"/>
              </a:buClr>
              <a:buFont typeface="Arial"/>
              <a:buChar char="-"/>
            </a:pPr>
            <a:r>
              <a:rPr lang="ru-RU" sz="1200" dirty="0">
                <a:solidFill>
                  <a:schemeClr val="tx1"/>
                </a:solidFill>
              </a:rPr>
              <a:t>Среди разных аналитических подходов были найдены самые лучшие. </a:t>
            </a:r>
          </a:p>
          <a:p>
            <a:pPr>
              <a:buClr>
                <a:srgbClr val="000000"/>
              </a:buClr>
              <a:buFont typeface="Arial"/>
              <a:buChar char="-"/>
            </a:pPr>
            <a:r>
              <a:rPr lang="ru-RU" sz="1200" dirty="0">
                <a:solidFill>
                  <a:schemeClr val="tx1"/>
                </a:solidFill>
              </a:rPr>
              <a:t>Для симметричных и кососимметричных матриц размера 3 на 3 реализовали алгоритмы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ru-RU" sz="1200" dirty="0">
                <a:solidFill>
                  <a:schemeClr val="tx1"/>
                </a:solidFill>
              </a:rPr>
              <a:t>вычисления экспоненты на основе научных статей, которые работают значительно лучше, чем алгоритмы </a:t>
            </a:r>
            <a:r>
              <a:rPr lang="en-US" sz="1200" dirty="0">
                <a:solidFill>
                  <a:schemeClr val="tx1"/>
                </a:solidFill>
              </a:rPr>
              <a:t>scipy.</a:t>
            </a:r>
            <a:endParaRPr lang="ru-RU" sz="12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Font typeface="Arial"/>
              <a:buChar char="-"/>
            </a:pPr>
            <a:endParaRPr lang="ru-RU" sz="1200" dirty="0">
              <a:solidFill>
                <a:schemeClr val="tx1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" sz="1200" b="1" dirty="0">
                <a:solidFill>
                  <a:schemeClr val="tx1"/>
                </a:solidFill>
              </a:rPr>
              <a:t>Для развития проекта следует</a:t>
            </a:r>
            <a:r>
              <a:rPr lang="en-US" sz="1200" b="1" dirty="0">
                <a:solidFill>
                  <a:schemeClr val="tx1"/>
                </a:solidFill>
              </a:rPr>
              <a:t>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200" dirty="0">
                <a:solidFill>
                  <a:schemeClr val="tx1"/>
                </a:solidFill>
              </a:rPr>
              <a:t>Продолжить исследование </a:t>
            </a:r>
            <a:r>
              <a:rPr lang="ru" sz="1200" dirty="0">
                <a:solidFill>
                  <a:schemeClr val="tx1"/>
                </a:solidFill>
              </a:rPr>
              <a:t>матриц 3 на 3. Сделать намного больше разных тестов для 2 на 2. Также обобщить на матрицы чуть большего размера.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 sz="1200" dirty="0">
                <a:solidFill>
                  <a:schemeClr val="tx1"/>
                </a:solidFill>
              </a:rPr>
              <a:t>Разобрать множество случаев матриц специального вида.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 sz="1200" dirty="0">
                <a:solidFill>
                  <a:schemeClr val="tx1"/>
                </a:solidFill>
              </a:rPr>
              <a:t>Написать собственный сверхбыстрый движок геометрической алгебры. Почти все известные используют библиотечные матричные функции и поэтому работают неэффективно.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/>
              <a:t>Ссылки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>
                <a:hlinkClick r:id="rId3"/>
              </a:rPr>
              <a:t>https://github.com/IgorOberon/NLA-project-small-matrix</a:t>
            </a:r>
            <a:endParaRPr lang="ru-RU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>
                <a:hlinkClick r:id="rId4"/>
              </a:rPr>
              <a:t>https://bivector.net/lib.html</a:t>
            </a:r>
            <a:r>
              <a:rPr lang="en-US" dirty="0"/>
              <a:t> - </a:t>
            </a:r>
            <a:r>
              <a:rPr lang="ru-RU" dirty="0"/>
              <a:t>библиотеки геометрической алгебры для разных приложений в компьютерной графике и робототехнике. Все используют для вычисления матричных функций обычные библиотеки, реализующие те же самые методы, что и </a:t>
            </a:r>
            <a:r>
              <a:rPr lang="en-US" dirty="0"/>
              <a:t>scipy</a:t>
            </a:r>
            <a:r>
              <a:rPr lang="ru-RU" dirty="0"/>
              <a:t>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>
                <a:hlinkClick r:id="rId5"/>
              </a:rPr>
              <a:t>https://github.com/numpy/numpy/blob/v2.1.0/numpy/linalg/_linalg.py</a:t>
            </a:r>
            <a:r>
              <a:rPr lang="ru-RU" dirty="0"/>
              <a:t>  - здесь можно прочитать про детали реализации матричных функций в </a:t>
            </a:r>
            <a:r>
              <a:rPr lang="en-US" dirty="0"/>
              <a:t>numpy.</a:t>
            </a:r>
            <a:endParaRPr lang="ru-RU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>
                <a:hlinkClick r:id="rId6"/>
              </a:rPr>
              <a:t>https://github.com/scipy/scipy/blob/main/scipy/linalg/_matfuncs.py</a:t>
            </a:r>
            <a:r>
              <a:rPr lang="ru-RU" dirty="0"/>
              <a:t> – здесь можно прочитать про детали реализации матричных функций в </a:t>
            </a:r>
            <a:r>
              <a:rPr lang="en-US" dirty="0"/>
              <a:t>scipy.</a:t>
            </a:r>
            <a:endParaRPr lang="ru-RU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>
                <a:hlinkClick r:id="rId7"/>
              </a:rPr>
              <a:t>https://toomanydigits.online/</a:t>
            </a:r>
            <a:r>
              <a:rPr lang="ru-RU" dirty="0"/>
              <a:t> авторский курс вычислительной математики.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426DF-B5BC-48B4-84B9-60C937B1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pPr algn="ctr"/>
            <a:r>
              <a:rPr lang="ru-RU" dirty="0"/>
              <a:t>Вклад участников проекта.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BF9B30-070B-4C64-A19B-D01BEFF3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77030"/>
            <a:ext cx="8520600" cy="359184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</a:rPr>
              <a:t>Поиск статей, слайды для презентации, блокнот – участвовали все. </a:t>
            </a:r>
          </a:p>
          <a:p>
            <a:r>
              <a:rPr lang="ru-RU" sz="1400" dirty="0">
                <a:solidFill>
                  <a:schemeClr val="tx1"/>
                </a:solidFill>
              </a:rPr>
              <a:t>Постановка общей задачи, аналитические методы для матриц 2 на 2 – </a:t>
            </a:r>
            <a:r>
              <a:rPr lang="ru-RU" sz="1400" b="1" dirty="0">
                <a:solidFill>
                  <a:schemeClr val="tx1"/>
                </a:solidFill>
              </a:rPr>
              <a:t>Воронцов Игорь.</a:t>
            </a:r>
          </a:p>
          <a:p>
            <a:r>
              <a:rPr lang="ru-RU" sz="1400" dirty="0">
                <a:solidFill>
                  <a:schemeClr val="tx1"/>
                </a:solidFill>
              </a:rPr>
              <a:t>Собственный вариант аппроксимаций Паде – </a:t>
            </a:r>
            <a:r>
              <a:rPr lang="ru-RU" sz="1400" b="1" dirty="0">
                <a:solidFill>
                  <a:schemeClr val="tx1"/>
                </a:solidFill>
              </a:rPr>
              <a:t>Воронцов Игорь.</a:t>
            </a:r>
          </a:p>
          <a:p>
            <a:r>
              <a:rPr lang="ru-RU" sz="1400" dirty="0">
                <a:solidFill>
                  <a:schemeClr val="tx1"/>
                </a:solidFill>
              </a:rPr>
              <a:t>Составление каталога научных статей и скачивание тех из них, к которым не было изначально прямого доступа – </a:t>
            </a:r>
            <a:r>
              <a:rPr lang="ru-RU" sz="1400" b="1" dirty="0">
                <a:solidFill>
                  <a:schemeClr val="tx1"/>
                </a:solidFill>
              </a:rPr>
              <a:t>Савченко Ольга. </a:t>
            </a:r>
          </a:p>
          <a:p>
            <a:r>
              <a:rPr lang="ru-RU" sz="1400" dirty="0">
                <a:solidFill>
                  <a:schemeClr val="tx1"/>
                </a:solidFill>
              </a:rPr>
              <a:t>Исследование методов вычисления экспонент и логарифмов через формулу Родригеса для кососимметрических матриц и сравнение их со Scipy реализацией – </a:t>
            </a:r>
            <a:r>
              <a:rPr lang="ru-RU" sz="1400" b="1" dirty="0">
                <a:solidFill>
                  <a:schemeClr val="tx1"/>
                </a:solidFill>
              </a:rPr>
              <a:t>Савченко Ольга.</a:t>
            </a:r>
          </a:p>
          <a:p>
            <a:r>
              <a:rPr lang="ru-RU" sz="1400" dirty="0">
                <a:solidFill>
                  <a:schemeClr val="tx1"/>
                </a:solidFill>
              </a:rPr>
              <a:t>Исследование методов вычисления матричных экспонент от симметрических матриц и сравнение их со Scipy реализацией – </a:t>
            </a:r>
            <a:r>
              <a:rPr lang="ru-RU" sz="1400" b="1" dirty="0">
                <a:solidFill>
                  <a:schemeClr val="tx1"/>
                </a:solidFill>
              </a:rPr>
              <a:t>Савченко Ольга.</a:t>
            </a:r>
          </a:p>
          <a:p>
            <a:r>
              <a:rPr lang="ru-RU" sz="1400" dirty="0">
                <a:solidFill>
                  <a:schemeClr val="tx1"/>
                </a:solidFill>
              </a:rPr>
              <a:t>Разложение Шура, бинарное возведение в степень, диагонализация матриц, использование метода Штрассена, итерационные методы – </a:t>
            </a:r>
            <a:r>
              <a:rPr lang="ru-RU" sz="1400" b="1" dirty="0">
                <a:solidFill>
                  <a:schemeClr val="tx1"/>
                </a:solidFill>
              </a:rPr>
              <a:t>Поршин Игорь. </a:t>
            </a:r>
          </a:p>
          <a:p>
            <a:r>
              <a:rPr lang="ru-RU" sz="1400" dirty="0">
                <a:solidFill>
                  <a:schemeClr val="tx1"/>
                </a:solidFill>
              </a:rPr>
              <a:t>Обработка исследований в техе, анализ материала и поиск методов для возведения в степень матриц 3 на 3, программная реализация – </a:t>
            </a:r>
            <a:r>
              <a:rPr lang="ru-RU" sz="1400" b="1" dirty="0">
                <a:solidFill>
                  <a:schemeClr val="tx1"/>
                </a:solidFill>
              </a:rPr>
              <a:t>Поршин Игорь. </a:t>
            </a:r>
          </a:p>
          <a:p>
            <a:endParaRPr lang="ru-RU" sz="1400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9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50488"/>
            <a:ext cx="8520600" cy="37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dirty="0"/>
              <a:t>Описание методов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713983"/>
            <a:ext cx="8520600" cy="389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" sz="1400" dirty="0">
                <a:solidFill>
                  <a:srgbClr val="000000"/>
                </a:solidFill>
              </a:rPr>
              <a:t>Были рассмотрены вычисление степеней матриц, в том числе дробных</a:t>
            </a:r>
            <a:r>
              <a:rPr lang="en-US" sz="1400" dirty="0">
                <a:solidFill>
                  <a:srgbClr val="000000"/>
                </a:solidFill>
              </a:rPr>
              <a:t>; </a:t>
            </a:r>
            <a:r>
              <a:rPr lang="ru-RU" sz="1400" dirty="0">
                <a:solidFill>
                  <a:srgbClr val="000000"/>
                </a:solidFill>
              </a:rPr>
              <a:t>вычисление квадратных корней из матриц, экспонент и логарифмов.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ru-RU" sz="1400" dirty="0">
              <a:solidFill>
                <a:srgbClr val="000000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ru-RU" sz="1400" dirty="0">
                <a:solidFill>
                  <a:srgbClr val="000000"/>
                </a:solidFill>
              </a:rPr>
              <a:t>Рассмотрены методы</a:t>
            </a:r>
            <a:r>
              <a:rPr lang="en-US" sz="1400" dirty="0">
                <a:solidFill>
                  <a:srgbClr val="000000"/>
                </a:solidFill>
              </a:rPr>
              <a:t>:</a:t>
            </a:r>
            <a:endParaRPr lang="ru" sz="14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-RU" sz="1400" dirty="0">
                <a:solidFill>
                  <a:srgbClr val="000000"/>
                </a:solidFill>
              </a:rPr>
              <a:t>Встроенные – это аппроксимация Паде переменного порядка с масштабированием и многократным возведением в квадрат, быстрый алгоритм возведения в целую степень, алгоритм Шура-Паде для вычисления дробных степеней матрицы и матричного логарифма, блочный алгоритм Шура для квадратного корня.  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 sz="1400" dirty="0">
                <a:solidFill>
                  <a:srgbClr val="000000"/>
                </a:solidFill>
              </a:rPr>
              <a:t>Реализованные самостоятельно – это использование аналитических формул, ряд Тейлора, собственная реализация аппроксимаций Паде, метод гибридных чисел, вычисление экспоненты с помощью второго замечательного предела, вычисление степеней с помощью экспоненты от логарифма, метод Ньютона для матричного квадратного корня, </a:t>
            </a:r>
            <a:r>
              <a:rPr lang="ru-RU" sz="1400" dirty="0">
                <a:solidFill>
                  <a:srgbClr val="000000"/>
                </a:solidFill>
              </a:rPr>
              <a:t>диагонализация матриц, разложение Шура, вычисление экспоненты симметричных матриц с помощью нахождения собственных чисел через решение кубического уравнения, а также вычисление экспоненты кососимметричных матриц и логарифма ортогональных с помощью метода, который основан на формуле Родригеса.</a:t>
            </a:r>
            <a:endParaRPr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169101" y="131874"/>
            <a:ext cx="8663199" cy="42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dirty="0"/>
              <a:t>Аналитический метод на основе гибридных чисел.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240400" y="620038"/>
            <a:ext cx="8520600" cy="425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-RU" sz="1600" dirty="0">
                <a:solidFill>
                  <a:srgbClr val="000000"/>
                </a:solidFill>
              </a:rPr>
              <a:t>Для матриц размера 2 на 2 существует теория, рассматривающая эти матрицы как гибридные числа (параболические, эллиптические, гиперболические, которые затем делятся на </a:t>
            </a:r>
            <a:r>
              <a:rPr lang="ru-RU" sz="1600" dirty="0" err="1">
                <a:solidFill>
                  <a:srgbClr val="000000"/>
                </a:solidFill>
              </a:rPr>
              <a:t>времениподобные</a:t>
            </a:r>
            <a:r>
              <a:rPr lang="ru-RU" sz="1600" dirty="0">
                <a:solidFill>
                  <a:srgbClr val="000000"/>
                </a:solidFill>
              </a:rPr>
              <a:t>, пространственно-подобные и </a:t>
            </a:r>
            <a:r>
              <a:rPr lang="ru-RU" sz="1600" dirty="0" err="1">
                <a:solidFill>
                  <a:srgbClr val="000000"/>
                </a:solidFill>
              </a:rPr>
              <a:t>светоподобные</a:t>
            </a:r>
            <a:r>
              <a:rPr lang="ru-RU" sz="1600" dirty="0">
                <a:solidFill>
                  <a:srgbClr val="000000"/>
                </a:solidFill>
              </a:rPr>
              <a:t>). Для каждого вида гибридных чисел есть собственное полярное представление и собственный вариант обобщенной формулы Муавра.</a:t>
            </a: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-RU" sz="1600" dirty="0">
                <a:solidFill>
                  <a:srgbClr val="000000"/>
                </a:solidFill>
              </a:rPr>
              <a:t>Вычисление по этой формуле в соответствии с алгоритмом, приведенным в научной статье, было реализовано. В результате сравнений оказалось, что алгоритм уступает другим аналитическим методам из-за использования плохо обусловленных в окрестностях некоторых значений функций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ru-RU" sz="1600" dirty="0">
                <a:solidFill>
                  <a:srgbClr val="000000"/>
                </a:solidFill>
              </a:rPr>
              <a:t>логарифмов и отношений обычных и гиперболических синусов к своему малому аргументу. Метод можно доработать, улучшив вычисление каждой функции, но в этом нет необходимости – более общий аналитический подход работает лучше. </a:t>
            </a:r>
            <a:endParaRPr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1FA00-BFBA-441A-939F-3FC2BF95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02" y="125611"/>
            <a:ext cx="8782196" cy="572700"/>
          </a:xfrm>
        </p:spPr>
        <p:txBody>
          <a:bodyPr/>
          <a:lstStyle/>
          <a:p>
            <a:pPr algn="ctr"/>
            <a:r>
              <a:rPr lang="ru-RU" sz="1800" dirty="0"/>
              <a:t>Аппроксимации Паде – собственные и встроенные.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F9CA22-A621-4E25-8BFB-C947973D6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359058"/>
            <a:ext cx="8520600" cy="421238"/>
          </a:xfrm>
        </p:spPr>
        <p:txBody>
          <a:bodyPr/>
          <a:lstStyle/>
          <a:p>
            <a:pPr marL="114300" indent="0">
              <a:buNone/>
            </a:pPr>
            <a:r>
              <a:rPr lang="ru-RU" sz="1200" dirty="0">
                <a:solidFill>
                  <a:schemeClr val="tx1"/>
                </a:solidFill>
              </a:rPr>
              <a:t>Для получения точности не хуже встроенного метода потребовался 14-й порядок аппроксимации. Встроенный работает быстрее. После оптимизации вычислений удалось приблизить скорость к работе встроенного алгоритма.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17ED8F-B2AF-4A2B-A8C3-907CF7401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56" y="504494"/>
            <a:ext cx="7164888" cy="385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4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B943D-FB1E-476D-9AC3-595DF121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29" y="144439"/>
            <a:ext cx="7473342" cy="485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7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15B07-5E1B-4858-9521-488BEBA0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2" y="200767"/>
            <a:ext cx="8656936" cy="572700"/>
          </a:xfrm>
        </p:spPr>
        <p:txBody>
          <a:bodyPr/>
          <a:lstStyle/>
          <a:p>
            <a:r>
              <a:rPr lang="ru-RU" sz="1400" b="1" dirty="0"/>
              <a:t>Аналитический метод намного быстрее библиотечного вычисляет дробную степень матрицы.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6CDD9-9522-4AA1-9F42-B080F931F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" b="1304"/>
          <a:stretch/>
        </p:blipFill>
        <p:spPr>
          <a:xfrm>
            <a:off x="1321286" y="563671"/>
            <a:ext cx="6501428" cy="43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8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6B48E-21F4-466E-9145-00991DF85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85" y="163190"/>
            <a:ext cx="8874691" cy="572700"/>
          </a:xfrm>
        </p:spPr>
        <p:txBody>
          <a:bodyPr/>
          <a:lstStyle/>
          <a:p>
            <a:r>
              <a:rPr lang="ru-RU" sz="1600" b="1" dirty="0"/>
              <a:t>Если степень отрицательная и дробная, аналитический метод в сотни раз быстрее.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03E55F-499B-48F4-96FC-4ADCCF630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4"/>
          <a:stretch/>
        </p:blipFill>
        <p:spPr>
          <a:xfrm>
            <a:off x="945715" y="594986"/>
            <a:ext cx="6961340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16424-CBED-49FB-B8FE-B660F6E3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3189"/>
            <a:ext cx="8520600" cy="572700"/>
          </a:xfrm>
        </p:spPr>
        <p:txBody>
          <a:bodyPr/>
          <a:lstStyle/>
          <a:p>
            <a:r>
              <a:rPr lang="ru-RU" sz="1800" b="1" dirty="0"/>
              <a:t>Сравнение методов вычисления матричных экспонент от матриц 2 на 2.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C8EE21-6C17-4F67-9088-ECB00B305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922" y="4379582"/>
            <a:ext cx="8400152" cy="409512"/>
          </a:xfrm>
        </p:spPr>
        <p:txBody>
          <a:bodyPr/>
          <a:lstStyle/>
          <a:p>
            <a:pPr marL="114300" indent="0">
              <a:buNone/>
            </a:pPr>
            <a:r>
              <a:rPr lang="ru-RU" sz="1400" dirty="0"/>
              <a:t>Аналитический метод и ускорение расчета степеней матрицы в формуле Тейлора через уравнение Гамильтона-Кэли значительно опережают библиотечную реализацию.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A30E0D-E3B5-4B54-B2BB-C4DEB221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09" y="559162"/>
            <a:ext cx="7372179" cy="378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37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1227</Words>
  <Application>Microsoft Office PowerPoint</Application>
  <PresentationFormat>Экран (16:9)</PresentationFormat>
  <Paragraphs>73</Paragraphs>
  <Slides>25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Arial</vt:lpstr>
      <vt:lpstr>Courier New</vt:lpstr>
      <vt:lpstr>Simple Light</vt:lpstr>
      <vt:lpstr>Вычисление функций от матриц размеров n = 2 и 3.</vt:lpstr>
      <vt:lpstr>Введение</vt:lpstr>
      <vt:lpstr>Описание методов</vt:lpstr>
      <vt:lpstr>Аналитический метод на основе гибридных чисел.</vt:lpstr>
      <vt:lpstr>Аппроксимации Паде – собственные и встроенные.</vt:lpstr>
      <vt:lpstr>Презентация PowerPoint</vt:lpstr>
      <vt:lpstr>Аналитический метод намного быстрее библиотечного вычисляет дробную степень матрицы.</vt:lpstr>
      <vt:lpstr>Если степень отрицательная и дробная, аналитический метод в сотни раз быстрее.</vt:lpstr>
      <vt:lpstr>Сравнение методов вычисления матричных экспонент от матриц 2 на 2.</vt:lpstr>
      <vt:lpstr>Встроенный матричный логарифм удалось обогнать более чем в 50 раз!</vt:lpstr>
      <vt:lpstr>При этом точность аналитического расчета матричного логарифма на уровне машинной независимо от вида матрицы. Библиотечный алгоритм на некоторых матрицах дает точность хуже до 10-15 раз в зависимости от матрицы. Лучшую точность встроенный не смог продемонстрировать ни на одной матрице!</vt:lpstr>
      <vt:lpstr>Аналитический метод вычисления степени матрицы напрямую немного эффективнее, чем метод, основанный на взятии экспоненты от логарифма.</vt:lpstr>
      <vt:lpstr>Аналитический метод расчета квадратного корня оказался самым эффективным, однако не сильно превзошел аналитический метод возведения в степень с показателем 0.5</vt:lpstr>
      <vt:lpstr>Были сделаны попытки превзойти алгоритм бинарного возведения в натуральную степень, который также реализован в библиотеке numpy, для матриц 3 на 3 разными методами. Этот алгоритм всё равно оказался лучше прочих методов, как и было в матрицах 2 на 2.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Ссылки</vt:lpstr>
      <vt:lpstr>Вклад участников проекта.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Вычисление функций от матриц размеров n = 2 и 3.</dc:title>
  <dc:creator>Игорь Воронцов</dc:creator>
  <cp:lastModifiedBy>Игорь Воронцов</cp:lastModifiedBy>
  <cp:revision>23</cp:revision>
  <cp:lastPrinted>2024-12-15T20:04:59Z</cp:lastPrinted>
  <dcterms:modified xsi:type="dcterms:W3CDTF">2024-12-16T15:31:28Z</dcterms:modified>
</cp:coreProperties>
</file>